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93" r:id="rId4"/>
    <p:sldId id="300" r:id="rId5"/>
    <p:sldId id="257" r:id="rId6"/>
    <p:sldId id="301" r:id="rId7"/>
    <p:sldId id="295" r:id="rId8"/>
    <p:sldId id="299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en Guus" initials="JeG" lastIdx="3" clrIdx="0">
    <p:extLst>
      <p:ext uri="{19B8F6BF-5375-455C-9EA6-DF929625EA0E}">
        <p15:presenceInfo xmlns:p15="http://schemas.microsoft.com/office/powerpoint/2012/main" userId="ddd988b1180321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EAB25F-C85A-4D02-BDEC-70082D2EDE1E}" type="datetime1">
              <a:rPr lang="nl-NL"/>
              <a:pPr lvl="0"/>
              <a:t>28-3-2019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1385E3-A991-4117-B1F4-5EEFC4A374AE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9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367CF70D-CD30-480D-AC6F-216F0AEEA24A}" type="datetime3">
              <a:rPr lang="nl-NL"/>
              <a:pPr lvl="0"/>
              <a:t>28/3/19</a:t>
            </a:fld>
            <a:endParaRPr lang="mr-IN"/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3973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3145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611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69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795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36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62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40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6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9720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0296903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927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507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025522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4758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>
            <a:extLst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>
            <a:extLst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3.2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Democratie in Nederland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lvl="0" indent="-342900"/>
            <a:r>
              <a:rPr lang="nl-NL" dirty="0"/>
              <a:t>hoe Nederland vanaf 1815 werd bestuurd</a:t>
            </a:r>
          </a:p>
          <a:p>
            <a:pPr marL="0" lvl="0" indent="0">
              <a:buNone/>
            </a:pPr>
            <a:endParaRPr lang="nl-NL" dirty="0"/>
          </a:p>
          <a:p>
            <a:pPr marL="342900" lvl="0" indent="-342900"/>
            <a:r>
              <a:rPr lang="nl-NL" dirty="0"/>
              <a:t>wat veranderde door de grondwet van 1848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>
                <a:solidFill>
                  <a:schemeClr val="tx1"/>
                </a:solidFill>
              </a:rPr>
              <a:t>hoe het kiesrecht werd uitgebreid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het ontstaan van een parlementair stelsel en de toename van volksinvloed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bestuur van Nederland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1" y="2513191"/>
            <a:ext cx="8460098" cy="7527697"/>
          </a:xfrm>
        </p:spPr>
        <p:txBody>
          <a:bodyPr/>
          <a:lstStyle/>
          <a:p>
            <a:pPr marL="0">
              <a:lnSpc>
                <a:spcPct val="90000"/>
              </a:lnSpc>
              <a:buNone/>
            </a:pPr>
            <a:r>
              <a:rPr lang="nl-NL" dirty="0"/>
              <a:t>In 1815 werd Nederland samen met België een constitutionele monarchie. </a:t>
            </a:r>
          </a:p>
          <a:p>
            <a:pPr marL="0">
              <a:lnSpc>
                <a:spcPct val="90000"/>
              </a:lnSpc>
              <a:buNone/>
            </a:pPr>
            <a:endParaRPr lang="nl-NL" dirty="0"/>
          </a:p>
          <a:p>
            <a:pPr marL="0">
              <a:lnSpc>
                <a:spcPct val="90000"/>
              </a:lnSpc>
              <a:buNone/>
            </a:pPr>
            <a:r>
              <a:rPr lang="nl-NL" dirty="0"/>
              <a:t>De koning was het </a:t>
            </a:r>
            <a:r>
              <a:rPr lang="nl-NL" dirty="0">
                <a:solidFill>
                  <a:srgbClr val="FF0000"/>
                </a:solidFill>
              </a:rPr>
              <a:t>staatshoofd</a:t>
            </a:r>
            <a:r>
              <a:rPr lang="nl-NL" dirty="0"/>
              <a:t> én de </a:t>
            </a:r>
            <a:r>
              <a:rPr lang="nl-NL" dirty="0">
                <a:solidFill>
                  <a:srgbClr val="FF0000"/>
                </a:solidFill>
              </a:rPr>
              <a:t>regeringsleider</a:t>
            </a:r>
            <a:r>
              <a:rPr lang="nl-NL" dirty="0"/>
              <a:t>. Ministers moesten gehoorzamen aan de koning, die veel macht had en vaak in zijn eentje beslissingen nam. </a:t>
            </a:r>
          </a:p>
          <a:p>
            <a:pPr marL="0">
              <a:lnSpc>
                <a:spcPct val="90000"/>
              </a:lnSpc>
              <a:buNone/>
            </a:pPr>
            <a:endParaRPr lang="nl-NL" dirty="0"/>
          </a:p>
          <a:p>
            <a:pPr marL="0">
              <a:lnSpc>
                <a:spcPct val="90000"/>
              </a:lnSpc>
              <a:buNone/>
            </a:pPr>
            <a:r>
              <a:rPr lang="nl-NL" dirty="0"/>
              <a:t>(vervolg op volgende dia)</a:t>
            </a:r>
          </a:p>
          <a:p>
            <a:pPr mar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staatshoofd: </a:t>
            </a:r>
            <a:r>
              <a:rPr lang="nl-NL" dirty="0">
                <a:solidFill>
                  <a:srgbClr val="FFFFFF"/>
                </a:solidFill>
              </a:rPr>
              <a:t>persoon met het hoogste gezag in de staat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regeringsleider: </a:t>
            </a:r>
            <a:r>
              <a:rPr lang="nl-NL" dirty="0">
                <a:solidFill>
                  <a:srgbClr val="FFFFFF"/>
                </a:solidFill>
              </a:rPr>
              <a:t>aanvoerder van de regering</a:t>
            </a: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1" y="2513191"/>
            <a:ext cx="8483544" cy="7527697"/>
          </a:xfrm>
        </p:spPr>
        <p:txBody>
          <a:bodyPr/>
          <a:lstStyle/>
          <a:p>
            <a:pPr marL="0">
              <a:lnSpc>
                <a:spcPct val="90000"/>
              </a:lnSpc>
              <a:buNone/>
            </a:pPr>
            <a:r>
              <a:rPr lang="nl-NL" dirty="0"/>
              <a:t>Vertegenwoordigers van het volk zaten in het parlement (Staten-Generaal) dat bestond uit twee groepen:</a:t>
            </a:r>
          </a:p>
          <a:p>
            <a:pPr marL="0"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de </a:t>
            </a:r>
            <a:r>
              <a:rPr lang="nl-NL" dirty="0">
                <a:solidFill>
                  <a:srgbClr val="FF0000"/>
                </a:solidFill>
              </a:rPr>
              <a:t>Eerste Kamer</a:t>
            </a:r>
            <a:r>
              <a:rPr lang="nl-NL" dirty="0"/>
              <a:t> en </a:t>
            </a:r>
          </a:p>
          <a:p>
            <a:pPr marL="0">
              <a:lnSpc>
                <a:spcPct val="90000"/>
              </a:lnSpc>
            </a:pPr>
            <a:r>
              <a:rPr lang="nl-NL" dirty="0"/>
              <a:t>de </a:t>
            </a:r>
            <a:r>
              <a:rPr lang="nl-NL" dirty="0">
                <a:solidFill>
                  <a:srgbClr val="FF0000"/>
                </a:solidFill>
              </a:rPr>
              <a:t>Tweede Kamer</a:t>
            </a:r>
            <a:r>
              <a:rPr lang="nl-NL" dirty="0"/>
              <a:t>. </a:t>
            </a:r>
          </a:p>
          <a:p>
            <a:pPr marL="0">
              <a:lnSpc>
                <a:spcPct val="90000"/>
              </a:lnSpc>
              <a:buNone/>
            </a:pPr>
            <a:endParaRPr lang="nl-NL" dirty="0"/>
          </a:p>
          <a:p>
            <a:pPr marL="0">
              <a:lnSpc>
                <a:spcPct val="90000"/>
              </a:lnSpc>
              <a:buNone/>
            </a:pPr>
            <a:r>
              <a:rPr lang="nl-NL" dirty="0"/>
              <a:t>De koning koos de leden van de Eerste Kamer. De leden van de Tweede Kamer werden gekozen door de leden van de </a:t>
            </a:r>
            <a:r>
              <a:rPr lang="nl-NL" dirty="0">
                <a:solidFill>
                  <a:srgbClr val="FF0000"/>
                </a:solidFill>
              </a:rPr>
              <a:t>Provinciale Staten</a:t>
            </a:r>
            <a:r>
              <a:rPr lang="nl-NL" dirty="0"/>
              <a:t>. </a:t>
            </a:r>
          </a:p>
          <a:p>
            <a:pPr marL="0">
              <a:lnSpc>
                <a:spcPct val="90000"/>
              </a:lnSpc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90000"/>
              </a:lnSpc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parlement moest wetten goedkeuren, maar had verder weinig macht.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Eerste Kamer: </a:t>
            </a:r>
            <a:r>
              <a:rPr lang="nl-NL" dirty="0">
                <a:solidFill>
                  <a:srgbClr val="FFFFFF"/>
                </a:solidFill>
              </a:rPr>
              <a:t>deel van de Staten-Generaal (het parlement)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Tweede Kamer: </a:t>
            </a:r>
            <a:r>
              <a:rPr lang="nl-NL" dirty="0">
                <a:solidFill>
                  <a:srgbClr val="FFFFFF"/>
                </a:solidFill>
              </a:rPr>
              <a:t>deel van de Staten-Generaal (het parlement) waarvan de leden door burgers zijn gekozen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Provinciale Staten: </a:t>
            </a:r>
            <a:r>
              <a:rPr lang="nl-NL" dirty="0">
                <a:solidFill>
                  <a:srgbClr val="FFFFFF"/>
                </a:solidFill>
              </a:rPr>
              <a:t> volksvertegenwoordiging in de provincie 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/>
            <a:endParaRPr lang="nl-NL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2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grondwet van 1848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60098" cy="752769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l-NL" sz="3600" dirty="0"/>
              <a:t>In Nederland groeide de ontevredenheid over het bestuur. Belgische </a:t>
            </a:r>
            <a:r>
              <a:rPr lang="nl-NL" sz="3600" dirty="0">
                <a:solidFill>
                  <a:srgbClr val="FF0000"/>
                </a:solidFill>
              </a:rPr>
              <a:t>liberalen</a:t>
            </a:r>
            <a:r>
              <a:rPr lang="nl-NL" sz="3600" dirty="0"/>
              <a:t> kwamen in 1830 in opstand. Zij stichtten een eigen koninkrijk: België. </a:t>
            </a:r>
          </a:p>
          <a:p>
            <a:pPr marL="0" lvl="0" indent="0">
              <a:buNone/>
            </a:pPr>
            <a:endParaRPr lang="nl-NL" sz="3600" dirty="0"/>
          </a:p>
          <a:p>
            <a:pPr marL="0" lvl="0" indent="0">
              <a:buNone/>
            </a:pPr>
            <a:r>
              <a:rPr lang="nl-NL" sz="3600" dirty="0"/>
              <a:t>In 1848 kwam onder koning Willem II een nieuwe grondwet met nieuwe grondrechten. Nederland kreeg een </a:t>
            </a:r>
            <a:r>
              <a:rPr lang="nl-NL" sz="3600" dirty="0">
                <a:solidFill>
                  <a:srgbClr val="FF0000"/>
                </a:solidFill>
              </a:rPr>
              <a:t>parlementair stelsel</a:t>
            </a:r>
            <a:r>
              <a:rPr lang="nl-NL" sz="3600" dirty="0"/>
              <a:t>.</a:t>
            </a:r>
          </a:p>
          <a:p>
            <a:pPr marL="0" lv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De burgers kozen de Tweede Kamer en de Provinciale Staten. De Provinciale Staten kozen de Eerste Kamer.</a:t>
            </a:r>
          </a:p>
          <a:p>
            <a:pPr marL="0" lvl="0" indent="0">
              <a:buNone/>
            </a:pPr>
            <a:endParaRPr lang="nl-NL" sz="3600" dirty="0"/>
          </a:p>
          <a:p>
            <a:pPr marL="0" lv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(vervolg op volgende dia)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liberaal: </a:t>
            </a:r>
            <a:r>
              <a:rPr lang="nl-NL" dirty="0">
                <a:solidFill>
                  <a:srgbClr val="FFFFFF"/>
                </a:solidFill>
              </a:rPr>
              <a:t>iemand die in de politiek streeft naar meer vrijheid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parlementair stelsel:</a:t>
            </a:r>
            <a:r>
              <a:rPr lang="nl-NL" dirty="0">
                <a:solidFill>
                  <a:srgbClr val="FFFFFF"/>
                </a:solidFill>
              </a:rPr>
              <a:t> bestuurssysteem waarin het parlement de hoogste macht heeft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/>
            <a:endParaRPr lang="nl-NL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60098" cy="7527697"/>
          </a:xfrm>
        </p:spPr>
        <p:txBody>
          <a:bodyPr/>
          <a:lstStyle/>
          <a:p>
            <a:r>
              <a:rPr lang="nl-NL" dirty="0"/>
              <a:t>De koning bleef het staatshoofd, maar de </a:t>
            </a:r>
            <a:r>
              <a:rPr lang="nl-NL" dirty="0">
                <a:solidFill>
                  <a:srgbClr val="FF0000"/>
                </a:solidFill>
              </a:rPr>
              <a:t>minister-president</a:t>
            </a:r>
            <a:r>
              <a:rPr lang="nl-NL" dirty="0"/>
              <a:t> werd de regeringsleider.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 gezamenlijke ministers noemen we het </a:t>
            </a:r>
            <a:r>
              <a:rPr lang="nl-NL" dirty="0">
                <a:solidFill>
                  <a:srgbClr val="FF0000"/>
                </a:solidFill>
              </a:rPr>
              <a:t>kabinet</a:t>
            </a:r>
            <a:r>
              <a:rPr lang="nl-NL" dirty="0"/>
              <a:t> of de </a:t>
            </a:r>
            <a:r>
              <a:rPr lang="nl-NL" dirty="0">
                <a:solidFill>
                  <a:srgbClr val="FF0000"/>
                </a:solidFill>
              </a:rPr>
              <a:t>ministerraad</a:t>
            </a:r>
            <a:r>
              <a:rPr lang="nl-NL" dirty="0"/>
              <a:t>.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 regering moest het parlement goed informeren en mocht niets doen zonder toestemming van het parlement.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Het ontstaan van een parlementair stelsel en de toename van volksinvloed is een </a:t>
            </a:r>
            <a:r>
              <a:rPr lang="nl-NL" b="1" dirty="0">
                <a:solidFill>
                  <a:schemeClr val="tx1"/>
                </a:solidFill>
              </a:rPr>
              <a:t>kenmerkend aspect </a:t>
            </a:r>
            <a:r>
              <a:rPr lang="nl-NL" dirty="0">
                <a:solidFill>
                  <a:schemeClr val="tx1"/>
                </a:solidFill>
              </a:rPr>
              <a:t>van de tijd van burgers en stoommachines.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minister-president: </a:t>
            </a:r>
            <a:r>
              <a:rPr lang="nl-NL" dirty="0">
                <a:solidFill>
                  <a:srgbClr val="FFFFFF"/>
                </a:solidFill>
              </a:rPr>
              <a:t>eerste minister, premier, regeringsleider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kabinet (ministerraad): </a:t>
            </a:r>
            <a:r>
              <a:rPr lang="nl-NL" dirty="0">
                <a:solidFill>
                  <a:srgbClr val="FFFFFF"/>
                </a:solidFill>
              </a:rPr>
              <a:t>gezamenlijke ministers 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/>
            <a:endParaRPr lang="nl-NL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7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algn="ctr"/>
            <a:r>
              <a:rPr lang="nl-NL" dirty="0"/>
              <a:t>Tweede Kamerleden luisteren naar een minister.</a:t>
            </a:r>
            <a:br>
              <a:rPr lang="nl-NL" dirty="0"/>
            </a:br>
            <a:r>
              <a:rPr lang="nl-NL" dirty="0"/>
              <a:t>Rechts de stoel van de koning (</a:t>
            </a:r>
            <a:r>
              <a:rPr lang="nl-NL" dirty="0" err="1"/>
              <a:t>Sijthoff</a:t>
            </a:r>
            <a:r>
              <a:rPr lang="nl-NL" dirty="0"/>
              <a:t>, 1900).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7FC4879-91A3-42FB-84F8-A1B53545D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73" y="2701519"/>
            <a:ext cx="9939077" cy="73611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Uitbreiding van het kiesrecht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13205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Tussen 1848 en 1917 werd het mannen-kiesrecht in Nederland in stappen uitgebreid.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Toen alle vrouwen in 1919 kiesrecht kregen, werd Nederland een </a:t>
            </a:r>
            <a:r>
              <a:rPr lang="nl-NL" dirty="0">
                <a:solidFill>
                  <a:schemeClr val="tx1"/>
                </a:solidFill>
              </a:rPr>
              <a:t>parlementaire democratie: bestuurssysteem waarin de regering afhankelijk is van het parlement, dat met algemeen kiesrecht is gekozen.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4D9FC3-6FBD-4A84-83B0-E7D04F1DA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85" y="2514517"/>
            <a:ext cx="8413205" cy="57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83982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937</TotalTime>
  <Words>380</Words>
  <Application>Microsoft Office PowerPoint</Application>
  <PresentationFormat>Aangepast</PresentationFormat>
  <Paragraphs>69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 Paragraaf 3.2  Democratie in Nederland</vt:lpstr>
      <vt:lpstr>In deze presentatie leer je:</vt:lpstr>
      <vt:lpstr>Het bestuur van Nederland</vt:lpstr>
      <vt:lpstr>PowerPoint-presentatie</vt:lpstr>
      <vt:lpstr>De grondwet van 1848</vt:lpstr>
      <vt:lpstr>PowerPoint-presentatie</vt:lpstr>
      <vt:lpstr>Tweede Kamerleden luisteren naar een minister. Rechts de stoel van de koning (Sijthoff, 1900).</vt:lpstr>
      <vt:lpstr>Uitbreiding van het kiesrecht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Henk Botter</cp:lastModifiedBy>
  <cp:revision>133</cp:revision>
  <dcterms:created xsi:type="dcterms:W3CDTF">2017-10-11T07:53:32Z</dcterms:created>
  <dcterms:modified xsi:type="dcterms:W3CDTF">2019-03-28T09:51:55Z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